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</p:sldMasterIdLst>
  <p:notesMasterIdLst>
    <p:notesMasterId r:id="rId7"/>
  </p:notesMasterIdLst>
  <p:sldIdLst>
    <p:sldId id="256" r:id="rId2"/>
    <p:sldId id="261" r:id="rId3"/>
    <p:sldId id="258" r:id="rId4"/>
    <p:sldId id="257" r:id="rId5"/>
    <p:sldId id="262" r:id="rId6"/>
  </p:sldIdLst>
  <p:sldSz cx="9144000" cy="5143500" type="screen16x9"/>
  <p:notesSz cx="6858000" cy="9144000"/>
  <p:embeddedFontLst>
    <p:embeddedFont>
      <p:font typeface="Franklin Gothic Book" panose="020B0503020102020204" pitchFamily="34" charset="0"/>
      <p:regular r:id="rId8"/>
      <p:italic r:id="rId9"/>
    </p:embeddedFont>
    <p:embeddedFont>
      <p:font typeface="Nunito Sans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B35"/>
    <a:srgbClr val="C67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41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22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SLIDES_API142602966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SLIDES_API142602966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SLIDES_API54610209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SLIDES_API54610209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341340"/>
            <a:ext cx="6270922" cy="1573670"/>
          </a:xfrm>
        </p:spPr>
        <p:txBody>
          <a:bodyPr anchor="b">
            <a:noAutofit/>
          </a:bodyPr>
          <a:lstStyle>
            <a:lvl1pPr algn="ct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2967210"/>
            <a:ext cx="5123755" cy="814678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725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4840039"/>
            <a:ext cx="1205958" cy="3034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8ABE3C1-DBE1-495D-B57B-2849774B866A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4840039"/>
            <a:ext cx="5267533" cy="303461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4840039"/>
            <a:ext cx="1197219" cy="3034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‹Nr.›</a:t>
            </a:fld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564644" y="558352"/>
            <a:ext cx="8005588" cy="4012253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13499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1721644"/>
            <a:ext cx="7200900" cy="2678906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7161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421" y="468117"/>
            <a:ext cx="1174325" cy="393243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468117"/>
            <a:ext cx="6134731" cy="39324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2195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131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88060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0"/>
            <a:ext cx="7209728" cy="2139553"/>
          </a:xfrm>
        </p:spPr>
        <p:txBody>
          <a:bodyPr anchor="b">
            <a:normAutofit/>
          </a:bodyPr>
          <a:lstStyle>
            <a:lvl1pPr algn="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62246"/>
            <a:ext cx="7209728" cy="857493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4840039"/>
            <a:ext cx="1216807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578ACC-22D6-47C1-A373-4FD133E34F3C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4840039"/>
            <a:ext cx="5267533" cy="30346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6113972" y="1264239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25524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714500"/>
            <a:ext cx="3335840" cy="268605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1714500"/>
            <a:ext cx="3335840" cy="26860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901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11144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55648"/>
            <a:ext cx="3332988" cy="61793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2478906"/>
            <a:ext cx="3332988" cy="192164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1" y="1755648"/>
            <a:ext cx="3332988" cy="61793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1" y="2478906"/>
            <a:ext cx="3332988" cy="192164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82863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37447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44681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282"/>
            <a:ext cx="3977640" cy="5143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514350"/>
            <a:ext cx="2891790" cy="1618413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514351"/>
            <a:ext cx="3909060" cy="3881438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142258"/>
            <a:ext cx="2891790" cy="225829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4840039"/>
            <a:ext cx="90342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31444B-B92B-4E27-8C94-BB93EAF5CB18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4840039"/>
            <a:ext cx="1780256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135772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282"/>
            <a:ext cx="3977640" cy="5143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514350"/>
            <a:ext cx="2891790" cy="1618413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6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51434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141976"/>
            <a:ext cx="2891790" cy="2258574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4840039"/>
            <a:ext cx="90342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3EFA5E-FA76-400D-B3DC-F0BA90E6D107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4840039"/>
            <a:ext cx="1780256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94482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1114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14500"/>
            <a:ext cx="72009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4840039"/>
            <a:ext cx="903429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4840039"/>
            <a:ext cx="4710623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4840039"/>
            <a:ext cx="1197219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358571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816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33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685800" rtl="0" eaLnBrk="1" latinLnBrk="0" hangingPunct="1">
        <a:lnSpc>
          <a:spcPct val="94000"/>
        </a:lnSpc>
        <a:spcBef>
          <a:spcPts val="750"/>
        </a:spcBef>
        <a:spcAft>
          <a:spcPts val="150"/>
        </a:spcAft>
        <a:buFont typeface="Franklin Gothic Book" panose="020B0503020102020204" pitchFamily="34" charset="0"/>
        <a:buChar char="■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5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287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35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7145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574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2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4003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05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0861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manosalemanas.com/registrierung-handwerker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7E4D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2" name="Rectangle 348">
            <a:extLst>
              <a:ext uri="{FF2B5EF4-FFF2-40B4-BE49-F238E27FC236}">
                <a16:creationId xmlns:a16="http://schemas.microsoft.com/office/drawing/2014/main" id="{AAC11200-8B97-4CB4-99EF-7C0FA210F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3" name="Google Shape;343;p29"/>
          <p:cNvSpPr txBox="1"/>
          <p:nvPr/>
        </p:nvSpPr>
        <p:spPr>
          <a:xfrm>
            <a:off x="494422" y="3363579"/>
            <a:ext cx="8152313" cy="92797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cap="all" dirty="0">
                <a:solidFill>
                  <a:srgbClr val="1F2B35"/>
                </a:solidFill>
                <a:latin typeface="+mj-lt"/>
                <a:ea typeface="+mj-ea"/>
                <a:cs typeface="+mj-cs"/>
                <a:sym typeface="Nunito Sans"/>
              </a:rPr>
              <a:t>Willkommen bei Manos Alemanas</a:t>
            </a:r>
          </a:p>
        </p:txBody>
      </p:sp>
      <p:sp>
        <p:nvSpPr>
          <p:cNvPr id="344" name="Google Shape;344;p29"/>
          <p:cNvSpPr txBox="1"/>
          <p:nvPr/>
        </p:nvSpPr>
        <p:spPr>
          <a:xfrm>
            <a:off x="494422" y="4291552"/>
            <a:ext cx="8152313" cy="38178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lvl="0" algn="ctr">
              <a:lnSpc>
                <a:spcPct val="102000"/>
              </a:lnSpc>
              <a:spcAft>
                <a:spcPts val="600"/>
              </a:spcAft>
            </a:pPr>
            <a:r>
              <a:rPr lang="en-US" sz="1300" kern="1200" dirty="0">
                <a:solidFill>
                  <a:srgbClr val="1F2B35"/>
                </a:solidFill>
                <a:latin typeface="+mn-lt"/>
                <a:ea typeface="+mn-ea"/>
                <a:cs typeface="+mn-cs"/>
                <a:sym typeface="Nunito Sans SemiBold"/>
              </a:rPr>
              <a:t>Qualitätshandwerk, fair vermittelt!</a:t>
            </a:r>
          </a:p>
        </p:txBody>
      </p:sp>
      <p:sp>
        <p:nvSpPr>
          <p:cNvPr id="351" name="Freeform 6">
            <a:extLst>
              <a:ext uri="{FF2B5EF4-FFF2-40B4-BE49-F238E27FC236}">
                <a16:creationId xmlns:a16="http://schemas.microsoft.com/office/drawing/2014/main" id="{BB502E7E-3C82-47F3-B817-7507C01A1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784895" y="-99971"/>
            <a:ext cx="2456751" cy="3306366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pic>
        <p:nvPicPr>
          <p:cNvPr id="5" name="Grafik 4" descr="Ein Bild, das Clipart, Grafiken, Grafikdesign, Darstellung enthält.&#10;&#10;KI-generierte Inhalte können fehlerhaft sein.">
            <a:extLst>
              <a:ext uri="{FF2B5EF4-FFF2-40B4-BE49-F238E27FC236}">
                <a16:creationId xmlns:a16="http://schemas.microsoft.com/office/drawing/2014/main" id="{DBB04D79-DE79-0F3D-7DFB-88CBC14B2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339" y="862755"/>
            <a:ext cx="1968513" cy="1938986"/>
          </a:xfrm>
          <a:prstGeom prst="rect">
            <a:avLst/>
          </a:prstGeom>
        </p:spPr>
      </p:pic>
      <p:pic>
        <p:nvPicPr>
          <p:cNvPr id="3" name="Grafik 2" descr="Ein Bild, das Person, Kleidung, Menschliches Gesicht, Lächeln enthält.">
            <a:extLst>
              <a:ext uri="{FF2B5EF4-FFF2-40B4-BE49-F238E27FC236}">
                <a16:creationId xmlns:a16="http://schemas.microsoft.com/office/drawing/2014/main" id="{6B082B16-6A97-B3C1-2A45-2FF6FFC8D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411" y="862755"/>
            <a:ext cx="2386444" cy="1938986"/>
          </a:xfrm>
          <a:prstGeom prst="rect">
            <a:avLst/>
          </a:prstGeom>
        </p:spPr>
      </p:pic>
      <p:sp>
        <p:nvSpPr>
          <p:cNvPr id="353" name="Freeform 6">
            <a:extLst>
              <a:ext uri="{FF2B5EF4-FFF2-40B4-BE49-F238E27FC236}">
                <a16:creationId xmlns:a16="http://schemas.microsoft.com/office/drawing/2014/main" id="{3E5C639E-7A0B-46B2-9273-986E8BE7F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5878864" y="460563"/>
            <a:ext cx="2456260" cy="3306366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7E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A97F59D-628C-4053-B41F-489D0045F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C159B63-C56D-4E4E-8B07-40A1346DC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DB16E1-C64C-51AB-B27E-D367112F7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21" y="371673"/>
            <a:ext cx="5759434" cy="65770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914400">
              <a:spcBef>
                <a:spcPct val="0"/>
              </a:spcBef>
            </a:pPr>
            <a:r>
              <a:rPr lang="en-US" sz="4400" dirty="0">
                <a:solidFill>
                  <a:srgbClr val="1F2B35"/>
                </a:solidFill>
                <a:effectLst/>
              </a:rPr>
              <a:t>Unser </a:t>
            </a:r>
            <a:r>
              <a:rPr lang="en-US" sz="4400" dirty="0" err="1">
                <a:solidFill>
                  <a:srgbClr val="1F2B35"/>
                </a:solidFill>
                <a:effectLst/>
              </a:rPr>
              <a:t>Vorhaben</a:t>
            </a:r>
            <a:endParaRPr lang="en-US" sz="4400" dirty="0">
              <a:solidFill>
                <a:srgbClr val="1F2B35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DEF201-077E-444A-A3F0-66E14253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B168CDA-42D4-138E-E414-D8C92C4E43E1}"/>
              </a:ext>
            </a:extLst>
          </p:cNvPr>
          <p:cNvSpPr txBox="1"/>
          <p:nvPr/>
        </p:nvSpPr>
        <p:spPr>
          <a:xfrm>
            <a:off x="577121" y="1005062"/>
            <a:ext cx="798975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endParaRPr lang="de-DE" dirty="0">
              <a:solidFill>
                <a:srgbClr val="1F2B35"/>
              </a:solidFill>
              <a:effectLst/>
              <a:latin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de-DE" dirty="0">
                <a:solidFill>
                  <a:srgbClr val="1F2B35"/>
                </a:solidFill>
                <a:effectLst/>
                <a:latin typeface="Arial" panose="020B0604020202020204" pitchFamily="34" charset="0"/>
              </a:rPr>
              <a:t>Unser Ziel ist es, ein Portal zu entwickeln, das es Kunden ermöglicht, bei allen Arten von</a:t>
            </a:r>
          </a:p>
          <a:p>
            <a:pPr lvl="0">
              <a:spcAft>
                <a:spcPts val="600"/>
              </a:spcAft>
            </a:pPr>
            <a:endParaRPr lang="de-DE" dirty="0">
              <a:solidFill>
                <a:srgbClr val="1F2B35"/>
              </a:solidFill>
              <a:effectLst/>
              <a:latin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F2B35"/>
                </a:solidFill>
                <a:effectLst/>
                <a:latin typeface="Arial" panose="020B0604020202020204" pitchFamily="34" charset="0"/>
              </a:rPr>
              <a:t>Reparaturen</a:t>
            </a:r>
            <a:endParaRPr lang="de-DE" dirty="0">
              <a:solidFill>
                <a:srgbClr val="1F2B35"/>
              </a:solidFill>
              <a:latin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F2B35"/>
                </a:solidFill>
                <a:effectLst/>
                <a:latin typeface="Arial" panose="020B0604020202020204" pitchFamily="34" charset="0"/>
              </a:rPr>
              <a:t>Renovierungen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F2B35"/>
                </a:solidFill>
                <a:effectLst/>
                <a:latin typeface="Arial" panose="020B0604020202020204" pitchFamily="34" charset="0"/>
              </a:rPr>
              <a:t>Neubauten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F2B35"/>
                </a:solidFill>
                <a:effectLst/>
                <a:latin typeface="Arial" panose="020B0604020202020204" pitchFamily="34" charset="0"/>
              </a:rPr>
              <a:t>oder kleineren Anliegen </a:t>
            </a:r>
          </a:p>
          <a:p>
            <a:pPr lvl="0">
              <a:spcAft>
                <a:spcPts val="600"/>
              </a:spcAft>
            </a:pPr>
            <a:endParaRPr lang="de-DE" dirty="0">
              <a:solidFill>
                <a:srgbClr val="1F2B35"/>
              </a:solidFill>
              <a:effectLst/>
              <a:latin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de-DE" dirty="0">
                <a:solidFill>
                  <a:srgbClr val="1F2B35"/>
                </a:solidFill>
                <a:effectLst/>
                <a:latin typeface="Arial" panose="020B0604020202020204" pitchFamily="34" charset="0"/>
              </a:rPr>
              <a:t>einen umfassenden Service aus einer einzigen Quelle zu erhalten. </a:t>
            </a:r>
          </a:p>
          <a:p>
            <a:pPr lvl="0">
              <a:spcAft>
                <a:spcPts val="600"/>
              </a:spcAft>
            </a:pPr>
            <a:endParaRPr lang="de-DE" dirty="0">
              <a:solidFill>
                <a:srgbClr val="1F2B35"/>
              </a:solidFill>
              <a:effectLst/>
              <a:latin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endParaRPr lang="de-DE" dirty="0">
              <a:solidFill>
                <a:srgbClr val="1F2B35"/>
              </a:solidFill>
              <a:latin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de-DE" dirty="0">
                <a:solidFill>
                  <a:srgbClr val="1F2B35"/>
                </a:solidFill>
                <a:effectLst/>
                <a:latin typeface="Arial" panose="020B0604020202020204" pitchFamily="34" charset="0"/>
              </a:rPr>
              <a:t>Gleichzeitig möchten wir einen einheitlichen Qualitätsstandard festlegen, sodass Preisdiskussionen überflüssig werden.</a:t>
            </a:r>
          </a:p>
          <a:p>
            <a:pPr lvl="0">
              <a:spcAft>
                <a:spcPts val="600"/>
              </a:spcAft>
            </a:pPr>
            <a:endParaRPr lang="en-GB" dirty="0">
              <a:solidFill>
                <a:srgbClr val="1F2B35"/>
              </a:solidFill>
            </a:endParaRPr>
          </a:p>
        </p:txBody>
      </p:sp>
      <p:pic>
        <p:nvPicPr>
          <p:cNvPr id="11" name="Grafik 10" descr="Ein Bild, das Clipart, Grafiken, Grafikdesign, Darstellung enthält.&#10;&#10;KI-generierte Inhalte können fehlerhaft sein.">
            <a:extLst>
              <a:ext uri="{FF2B5EF4-FFF2-40B4-BE49-F238E27FC236}">
                <a16:creationId xmlns:a16="http://schemas.microsoft.com/office/drawing/2014/main" id="{0BBDB08F-19C9-7089-51EC-13232DA11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855" y="-282"/>
            <a:ext cx="1304145" cy="128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58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7E4D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"/>
          <p:cNvSpPr/>
          <p:nvPr/>
        </p:nvSpPr>
        <p:spPr>
          <a:xfrm>
            <a:off x="7457588" y="-2175"/>
            <a:ext cx="1730100" cy="5143500"/>
          </a:xfrm>
          <a:prstGeom prst="rect">
            <a:avLst/>
          </a:prstGeom>
          <a:solidFill>
            <a:srgbClr val="1F2B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3" name="Google Shape;363;p31"/>
          <p:cNvSpPr/>
          <p:nvPr/>
        </p:nvSpPr>
        <p:spPr>
          <a:xfrm>
            <a:off x="5187479" y="1828757"/>
            <a:ext cx="3464549" cy="271006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64" name="Google Shape;364;p31"/>
          <p:cNvCxnSpPr/>
          <p:nvPr/>
        </p:nvCxnSpPr>
        <p:spPr>
          <a:xfrm>
            <a:off x="893300" y="35925"/>
            <a:ext cx="0" cy="5067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5" name="Google Shape;365;p31"/>
          <p:cNvSpPr/>
          <p:nvPr/>
        </p:nvSpPr>
        <p:spPr>
          <a:xfrm>
            <a:off x="775700" y="923815"/>
            <a:ext cx="234900" cy="225600"/>
          </a:xfrm>
          <a:prstGeom prst="ellipse">
            <a:avLst/>
          </a:prstGeom>
          <a:solidFill>
            <a:srgbClr val="1F2B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6" name="Google Shape;366;p31"/>
          <p:cNvSpPr/>
          <p:nvPr/>
        </p:nvSpPr>
        <p:spPr>
          <a:xfrm>
            <a:off x="775700" y="2093690"/>
            <a:ext cx="234900" cy="225600"/>
          </a:xfrm>
          <a:prstGeom prst="ellipse">
            <a:avLst/>
          </a:prstGeom>
          <a:solidFill>
            <a:srgbClr val="1F2B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7" name="Google Shape;367;p31"/>
          <p:cNvSpPr/>
          <p:nvPr/>
        </p:nvSpPr>
        <p:spPr>
          <a:xfrm>
            <a:off x="775700" y="3240215"/>
            <a:ext cx="234900" cy="225600"/>
          </a:xfrm>
          <a:prstGeom prst="ellipse">
            <a:avLst/>
          </a:prstGeom>
          <a:solidFill>
            <a:srgbClr val="1F2B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8" name="Google Shape;368;p31"/>
          <p:cNvSpPr txBox="1"/>
          <p:nvPr/>
        </p:nvSpPr>
        <p:spPr>
          <a:xfrm>
            <a:off x="1176020" y="64228"/>
            <a:ext cx="7213463" cy="826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Vorteile der Registrierung als Handwerker</a:t>
            </a:r>
            <a:endParaRPr sz="2400" b="1" dirty="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69" name="Google Shape;369;p31"/>
          <p:cNvSpPr txBox="1"/>
          <p:nvPr/>
        </p:nvSpPr>
        <p:spPr>
          <a:xfrm>
            <a:off x="1208269" y="704026"/>
            <a:ext cx="31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latin typeface="Nunito Sans"/>
                <a:ea typeface="Nunito Sans"/>
                <a:cs typeface="Nunito Sans"/>
                <a:sym typeface="Nunito Sans"/>
              </a:rPr>
              <a:t>Zuverlässige Auftragsvermittlung</a:t>
            </a:r>
            <a:endParaRPr sz="1800" b="1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70" name="Google Shape;370;p31"/>
          <p:cNvSpPr txBox="1"/>
          <p:nvPr/>
        </p:nvSpPr>
        <p:spPr>
          <a:xfrm>
            <a:off x="1189300" y="1975650"/>
            <a:ext cx="3134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 dirty="0">
                <a:latin typeface="Nunito Sans"/>
                <a:ea typeface="Nunito Sans"/>
                <a:cs typeface="Nunito Sans"/>
                <a:sym typeface="Nunito Sans"/>
              </a:rPr>
              <a:t>Qualifizierte Aufträge</a:t>
            </a:r>
            <a:endParaRPr sz="1700" b="1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71" name="Google Shape;371;p31"/>
          <p:cNvSpPr txBox="1"/>
          <p:nvPr/>
        </p:nvSpPr>
        <p:spPr>
          <a:xfrm>
            <a:off x="1208269" y="3226199"/>
            <a:ext cx="3134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 dirty="0">
                <a:latin typeface="Nunito Sans"/>
                <a:ea typeface="Nunito Sans"/>
                <a:cs typeface="Nunito Sans"/>
                <a:sym typeface="Nunito Sans"/>
              </a:rPr>
              <a:t>Effiziente und transparente Vermittlung</a:t>
            </a:r>
            <a:endParaRPr sz="1700" b="1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19421AA-DB03-6BD8-D68B-F8C7871E89A8}"/>
              </a:ext>
            </a:extLst>
          </p:cNvPr>
          <p:cNvSpPr txBox="1"/>
          <p:nvPr/>
        </p:nvSpPr>
        <p:spPr>
          <a:xfrm>
            <a:off x="1208269" y="1309366"/>
            <a:ext cx="52363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0" i="0" dirty="0">
                <a:solidFill>
                  <a:srgbClr val="1F2B35"/>
                </a:solidFill>
                <a:effectLst/>
                <a:latin typeface="Arial" panose="020B0604020202020204" pitchFamily="34" charset="0"/>
              </a:rPr>
              <a:t>Durch die Registrierung als Handwerker bei uns haben Sie die Möglichkeit Aufträge für Renovierungen, Elektroinstallationen und Malerarbeiten zu erhalten. </a:t>
            </a:r>
            <a:endParaRPr lang="en-GB" sz="1100" dirty="0">
              <a:solidFill>
                <a:srgbClr val="1F2B35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5424877-FFD2-1CFE-CA6A-5437574D14A9}"/>
              </a:ext>
            </a:extLst>
          </p:cNvPr>
          <p:cNvSpPr txBox="1"/>
          <p:nvPr/>
        </p:nvSpPr>
        <p:spPr>
          <a:xfrm>
            <a:off x="1189300" y="2319985"/>
            <a:ext cx="5073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0" i="0" dirty="0">
                <a:solidFill>
                  <a:srgbClr val="1F2B35"/>
                </a:solidFill>
                <a:effectLst/>
                <a:latin typeface="Arial" panose="020B0604020202020204" pitchFamily="34" charset="0"/>
              </a:rPr>
              <a:t>Unser Service ermöglicht es deutschen Handwerkern, ihre Fähigkeiten und Erfahrungen in Spanien einzusetzen</a:t>
            </a:r>
            <a:r>
              <a:rPr lang="de-DE" sz="1100" b="0" i="0" dirty="0">
                <a:solidFill>
                  <a:srgbClr val="1F2B35"/>
                </a:solidFill>
                <a:effectLst/>
                <a:highlight>
                  <a:srgbClr val="C67E4D"/>
                </a:highlight>
                <a:latin typeface="Arial" panose="020B0604020202020204" pitchFamily="34" charset="0"/>
              </a:rPr>
              <a:t>.</a:t>
            </a:r>
            <a:r>
              <a:rPr lang="de-DE" sz="1100" b="0" i="0" dirty="0">
                <a:solidFill>
                  <a:srgbClr val="1F2B35"/>
                </a:solidFill>
                <a:effectLst/>
                <a:latin typeface="Arial" panose="020B0604020202020204" pitchFamily="34" charset="0"/>
              </a:rPr>
              <a:t> Registrieren Sie sich, um von neuen Aufträgen zu profitieren und Ihr Handwerk in einem internationalen Umfeld zu präsentieren.</a:t>
            </a:r>
            <a:endParaRPr lang="en-GB" sz="1100" dirty="0">
              <a:solidFill>
                <a:srgbClr val="1F2B35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6AE9368-8DE7-278A-9FF2-A126B6595A68}"/>
              </a:ext>
            </a:extLst>
          </p:cNvPr>
          <p:cNvSpPr txBox="1"/>
          <p:nvPr/>
        </p:nvSpPr>
        <p:spPr>
          <a:xfrm>
            <a:off x="1227150" y="3894252"/>
            <a:ext cx="57911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0" i="0" dirty="0">
                <a:solidFill>
                  <a:srgbClr val="1F2B35"/>
                </a:solidFill>
                <a:effectLst/>
                <a:latin typeface="Arial" panose="020B0604020202020204" pitchFamily="34" charset="0"/>
              </a:rPr>
              <a:t>Wir legen Wert auf eine effiziente und transparente Auftragsvermittlung. Registrieren Sie sich noch heute, um Teil unseres Netzwerks zu werden und von neuen beruflichen Möglichkeiten in Spanien zu profitieren.</a:t>
            </a:r>
            <a:endParaRPr lang="en-GB" sz="1100" dirty="0">
              <a:solidFill>
                <a:srgbClr val="1F2B3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7E4D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/>
          <p:nvPr/>
        </p:nvSpPr>
        <p:spPr>
          <a:xfrm>
            <a:off x="124434" y="153893"/>
            <a:ext cx="9144000" cy="5143500"/>
          </a:xfrm>
          <a:prstGeom prst="rect">
            <a:avLst/>
          </a:prstGeom>
          <a:solidFill>
            <a:srgbClr val="1F2B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" name="Google Shape;350;p30"/>
          <p:cNvSpPr txBox="1"/>
          <p:nvPr/>
        </p:nvSpPr>
        <p:spPr>
          <a:xfrm>
            <a:off x="2325637" y="305750"/>
            <a:ext cx="5084774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Unsere </a:t>
            </a:r>
            <a:r>
              <a:rPr lang="de-DE" sz="28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Serviceleistungen</a:t>
            </a:r>
            <a:endParaRPr sz="2800" b="1" dirty="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51" name="Google Shape;351;p30"/>
          <p:cNvSpPr txBox="1"/>
          <p:nvPr/>
        </p:nvSpPr>
        <p:spPr>
          <a:xfrm>
            <a:off x="424051" y="896510"/>
            <a:ext cx="8595516" cy="376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de-DE" sz="1200" b="0" i="0" dirty="0">
                <a:solidFill>
                  <a:srgbClr val="C67E4D"/>
                </a:solidFill>
                <a:effectLst/>
                <a:latin typeface="Arial" panose="020B0604020202020204" pitchFamily="34" charset="0"/>
              </a:rPr>
              <a:t>Von was profitieren Sie?</a:t>
            </a:r>
          </a:p>
          <a:p>
            <a:pPr algn="l"/>
            <a:endParaRPr lang="de-DE" sz="1200" b="0" i="0" dirty="0">
              <a:solidFill>
                <a:srgbClr val="C67E4D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de-DE" sz="1200" b="0" i="0" dirty="0">
                <a:solidFill>
                  <a:srgbClr val="C67E4D"/>
                </a:solidFill>
                <a:effectLst/>
                <a:latin typeface="Arial" panose="020B0604020202020204" pitchFamily="34" charset="0"/>
              </a:rPr>
              <a:t>Erreichen Sie eine noch größere Zielgruppe</a:t>
            </a:r>
          </a:p>
          <a:p>
            <a:pPr algn="l"/>
            <a:endParaRPr lang="de-DE" sz="1200" b="0" i="0" dirty="0">
              <a:solidFill>
                <a:srgbClr val="C67E4D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de-DE" sz="1200" b="0" i="0" dirty="0">
                <a:solidFill>
                  <a:srgbClr val="C67E4D"/>
                </a:solidFill>
                <a:effectLst/>
                <a:latin typeface="Arial" panose="020B0604020202020204" pitchFamily="34" charset="0"/>
              </a:rPr>
              <a:t>Effizientere Kundenakquise mit weniger Aufwand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de-DE" sz="1200" b="0" i="0" dirty="0">
              <a:solidFill>
                <a:srgbClr val="C67E4D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de-DE" sz="1200" b="0" i="0" dirty="0">
                <a:solidFill>
                  <a:srgbClr val="C67E4D"/>
                </a:solidFill>
                <a:effectLst/>
                <a:latin typeface="Arial" panose="020B0604020202020204" pitchFamily="34" charset="0"/>
              </a:rPr>
              <a:t>Zuverlässige Planung für maximale Sicherheit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de-DE" sz="1200" b="0" i="0" dirty="0">
              <a:solidFill>
                <a:srgbClr val="C67E4D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de-DE" sz="1200" b="0" i="0" dirty="0">
                <a:solidFill>
                  <a:srgbClr val="C67E4D"/>
                </a:solidFill>
                <a:effectLst/>
                <a:latin typeface="Arial" panose="020B0604020202020204" pitchFamily="34" charset="0"/>
              </a:rPr>
              <a:t>Administrative Unterstützung, wann immer Sie sie brauchen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de-DE" sz="1200" b="0" i="0" dirty="0">
              <a:solidFill>
                <a:srgbClr val="C67E4D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de-DE" sz="1200" b="0" i="0" dirty="0">
                <a:solidFill>
                  <a:srgbClr val="C67E4D"/>
                </a:solidFill>
                <a:effectLst/>
                <a:latin typeface="Arial" panose="020B0604020202020204" pitchFamily="34" charset="0"/>
              </a:rPr>
              <a:t>Risikominimierung (Wir prüfen die Bonität der Kunden)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de-DE" sz="1200" b="0" i="0" dirty="0">
              <a:solidFill>
                <a:srgbClr val="C67E4D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de-DE" sz="1200" b="0" i="0" dirty="0">
                <a:solidFill>
                  <a:srgbClr val="C67E4D"/>
                </a:solidFill>
                <a:effectLst/>
                <a:latin typeface="Arial" panose="020B0604020202020204" pitchFamily="34" charset="0"/>
              </a:rPr>
              <a:t>Feedback und Reputation (Arbeiten Sie mit uns zusammen, um wertvolles Kundenfeedback zu erhalten und Ihre Reputation nachhaltig zu stärken. Positive Bewertungen steigern Ihre Glaubwürdigkeit und können zu mehr Aufträgen führen).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de-DE" sz="1200" b="0" i="0" dirty="0">
              <a:solidFill>
                <a:srgbClr val="C67E4D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de-DE" sz="1200" b="0" i="0" dirty="0">
                <a:solidFill>
                  <a:srgbClr val="C67E4D"/>
                </a:solidFill>
                <a:effectLst/>
                <a:latin typeface="Arial" panose="020B0604020202020204" pitchFamily="34" charset="0"/>
              </a:rPr>
              <a:t>Flexibilität: Entscheiden Sie selbst, welche Aufträge Sie annehmen und gestalten Sie Ihre Arbeitszeiten ganz nach Ihren Wünschen.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de-DE" sz="1200" b="0" i="0" dirty="0">
              <a:solidFill>
                <a:srgbClr val="C67E4D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de-DE" sz="1200" b="0" i="0" dirty="0">
                <a:solidFill>
                  <a:srgbClr val="C67E4D"/>
                </a:solidFill>
                <a:effectLst/>
                <a:latin typeface="Arial" panose="020B0604020202020204" pitchFamily="34" charset="0"/>
              </a:rPr>
              <a:t>Wir erweitern unser Angebot um einen Stellenmarkt. Profitieren Sie von vorgeprüften, qualifizierten Bewerbungen, die passgenau auf die Anforderungen Ihres Betriebs abgestimmt sind. </a:t>
            </a:r>
          </a:p>
        </p:txBody>
      </p:sp>
      <p:sp>
        <p:nvSpPr>
          <p:cNvPr id="352" name="Google Shape;352;p30"/>
          <p:cNvSpPr txBox="1"/>
          <p:nvPr/>
        </p:nvSpPr>
        <p:spPr>
          <a:xfrm>
            <a:off x="4264200" y="2843200"/>
            <a:ext cx="4208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353" name="Google Shape;353;p30"/>
          <p:cNvSpPr txBox="1"/>
          <p:nvPr/>
        </p:nvSpPr>
        <p:spPr>
          <a:xfrm>
            <a:off x="4264200" y="3893800"/>
            <a:ext cx="420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7E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87DC3FC-2979-9850-E769-7A203EA4D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66" y="569086"/>
            <a:ext cx="2793792" cy="954686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spcBef>
                <a:spcPct val="0"/>
              </a:spcBef>
            </a:pPr>
            <a:r>
              <a:rPr lang="en-US" sz="2400" dirty="0" err="1">
                <a:solidFill>
                  <a:srgbClr val="1F2B35"/>
                </a:solidFill>
              </a:rPr>
              <a:t>Vielen</a:t>
            </a:r>
            <a:r>
              <a:rPr lang="en-US" sz="2400" dirty="0">
                <a:solidFill>
                  <a:srgbClr val="1F2B35"/>
                </a:solidFill>
              </a:rPr>
              <a:t> Dank für </a:t>
            </a:r>
            <a:r>
              <a:rPr lang="en-US" sz="2400" dirty="0" err="1">
                <a:solidFill>
                  <a:srgbClr val="1F2B35"/>
                </a:solidFill>
              </a:rPr>
              <a:t>deine</a:t>
            </a:r>
            <a:r>
              <a:rPr lang="en-US" sz="2400" dirty="0">
                <a:solidFill>
                  <a:srgbClr val="1F2B35"/>
                </a:solidFill>
              </a:rPr>
              <a:t> Zeit! </a:t>
            </a:r>
            <a:br>
              <a:rPr lang="en-US" sz="2400" dirty="0">
                <a:solidFill>
                  <a:srgbClr val="1F2B35"/>
                </a:solidFill>
              </a:rPr>
            </a:br>
            <a:endParaRPr lang="en-US" sz="2400" dirty="0">
              <a:solidFill>
                <a:srgbClr val="1F2B35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C41E64-FE11-B7F4-4B8D-9CB13E3C3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565" y="1534618"/>
            <a:ext cx="3940435" cy="217544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84048" indent="-384048" defTabSz="914400">
              <a:spcAft>
                <a:spcPts val="200"/>
              </a:spcAft>
              <a:buFont typeface="Franklin Gothic Book" panose="020B0503020102020204" pitchFamily="34" charset="0"/>
              <a:buNone/>
            </a:pPr>
            <a:endParaRPr lang="en-US" sz="1100" dirty="0">
              <a:solidFill>
                <a:srgbClr val="1F2B35"/>
              </a:solidFill>
              <a:effectLst/>
            </a:endParaRPr>
          </a:p>
          <a:p>
            <a:pPr marL="384048" indent="-384048" defTabSz="914400">
              <a:spcAft>
                <a:spcPts val="200"/>
              </a:spcAft>
              <a:buFont typeface="Franklin Gothic Book" panose="020B0503020102020204" pitchFamily="34" charset="0"/>
              <a:buNone/>
            </a:pPr>
            <a:r>
              <a:rPr lang="en-US" sz="1400" dirty="0">
                <a:solidFill>
                  <a:srgbClr val="1F2B35"/>
                </a:solidFill>
                <a:effectLst/>
              </a:rPr>
              <a:t>Ich bin </a:t>
            </a:r>
            <a:r>
              <a:rPr lang="en-US" sz="1400" dirty="0" err="1">
                <a:solidFill>
                  <a:srgbClr val="1F2B35"/>
                </a:solidFill>
                <a:effectLst/>
              </a:rPr>
              <a:t>glücklich</a:t>
            </a:r>
            <a:r>
              <a:rPr lang="en-US" sz="1400" dirty="0">
                <a:solidFill>
                  <a:srgbClr val="1F2B35"/>
                </a:solidFill>
                <a:effectLst/>
              </a:rPr>
              <a:t>, </a:t>
            </a:r>
            <a:r>
              <a:rPr lang="en-US" sz="1400" dirty="0" err="1">
                <a:solidFill>
                  <a:srgbClr val="1F2B35"/>
                </a:solidFill>
                <a:effectLst/>
              </a:rPr>
              <a:t>dir</a:t>
            </a:r>
            <a:r>
              <a:rPr lang="en-US" sz="1400" dirty="0">
                <a:solidFill>
                  <a:srgbClr val="1F2B35"/>
                </a:solidFill>
                <a:effectLst/>
              </a:rPr>
              <a:t> </a:t>
            </a:r>
            <a:r>
              <a:rPr lang="en-US" sz="1400" dirty="0" err="1">
                <a:solidFill>
                  <a:srgbClr val="1F2B35"/>
                </a:solidFill>
                <a:effectLst/>
              </a:rPr>
              <a:t>als</a:t>
            </a:r>
            <a:r>
              <a:rPr lang="en-US" sz="1400" dirty="0">
                <a:solidFill>
                  <a:srgbClr val="1F2B35"/>
                </a:solidFill>
                <a:effectLst/>
              </a:rPr>
              <a:t> </a:t>
            </a:r>
            <a:r>
              <a:rPr lang="en-US" sz="1400" dirty="0" err="1">
                <a:solidFill>
                  <a:srgbClr val="1F2B35"/>
                </a:solidFill>
                <a:effectLst/>
              </a:rPr>
              <a:t>deutschen</a:t>
            </a:r>
            <a:endParaRPr lang="en-US" sz="1400" dirty="0">
              <a:solidFill>
                <a:srgbClr val="1F2B35"/>
              </a:solidFill>
              <a:effectLst/>
            </a:endParaRPr>
          </a:p>
          <a:p>
            <a:pPr marL="384048" indent="-384048" defTabSz="914400">
              <a:spcAft>
                <a:spcPts val="200"/>
              </a:spcAft>
              <a:buFont typeface="Franklin Gothic Book" panose="020B0503020102020204" pitchFamily="34" charset="0"/>
              <a:buNone/>
            </a:pPr>
            <a:r>
              <a:rPr lang="en-US" sz="1400" dirty="0">
                <a:solidFill>
                  <a:srgbClr val="1F2B35"/>
                </a:solidFill>
                <a:effectLst/>
              </a:rPr>
              <a:t>Handwerker die </a:t>
            </a:r>
            <a:r>
              <a:rPr lang="en-US" sz="1400" dirty="0" err="1">
                <a:solidFill>
                  <a:srgbClr val="1F2B35"/>
                </a:solidFill>
                <a:effectLst/>
              </a:rPr>
              <a:t>Möglichkeit</a:t>
            </a:r>
            <a:r>
              <a:rPr lang="en-US" sz="1400" dirty="0">
                <a:solidFill>
                  <a:srgbClr val="1F2B35"/>
                </a:solidFill>
                <a:effectLst/>
              </a:rPr>
              <a:t> </a:t>
            </a:r>
            <a:r>
              <a:rPr lang="en-US" sz="1400" dirty="0" err="1">
                <a:solidFill>
                  <a:srgbClr val="1F2B35"/>
                </a:solidFill>
                <a:effectLst/>
              </a:rPr>
              <a:t>zu</a:t>
            </a:r>
            <a:r>
              <a:rPr lang="en-US" sz="1400" dirty="0">
                <a:solidFill>
                  <a:srgbClr val="1F2B35"/>
                </a:solidFill>
                <a:effectLst/>
              </a:rPr>
              <a:t> </a:t>
            </a:r>
            <a:r>
              <a:rPr lang="en-US" sz="1400" dirty="0" err="1">
                <a:solidFill>
                  <a:srgbClr val="1F2B35"/>
                </a:solidFill>
                <a:effectLst/>
              </a:rPr>
              <a:t>geben</a:t>
            </a:r>
            <a:r>
              <a:rPr lang="en-US" sz="1400" dirty="0">
                <a:solidFill>
                  <a:srgbClr val="1F2B35"/>
                </a:solidFill>
                <a:effectLst/>
              </a:rPr>
              <a:t>,</a:t>
            </a:r>
          </a:p>
          <a:p>
            <a:pPr marL="384048" indent="-384048" defTabSz="914400">
              <a:spcAft>
                <a:spcPts val="200"/>
              </a:spcAft>
              <a:buFont typeface="Franklin Gothic Book" panose="020B0503020102020204" pitchFamily="34" charset="0"/>
              <a:buNone/>
            </a:pPr>
            <a:r>
              <a:rPr lang="en-US" sz="1400" dirty="0" err="1">
                <a:solidFill>
                  <a:srgbClr val="1F2B35"/>
                </a:solidFill>
                <a:effectLst/>
              </a:rPr>
              <a:t>im</a:t>
            </a:r>
            <a:r>
              <a:rPr lang="en-US" sz="1400" dirty="0">
                <a:solidFill>
                  <a:srgbClr val="1F2B35"/>
                </a:solidFill>
                <a:effectLst/>
              </a:rPr>
              <a:t> </a:t>
            </a:r>
            <a:r>
              <a:rPr lang="en-US" sz="1400" dirty="0" err="1">
                <a:solidFill>
                  <a:srgbClr val="1F2B35"/>
                </a:solidFill>
                <a:effectLst/>
              </a:rPr>
              <a:t>spanischen</a:t>
            </a:r>
            <a:r>
              <a:rPr lang="en-US" sz="1400" dirty="0">
                <a:solidFill>
                  <a:srgbClr val="1F2B35"/>
                </a:solidFill>
                <a:effectLst/>
              </a:rPr>
              <a:t> </a:t>
            </a:r>
            <a:r>
              <a:rPr lang="en-US" sz="1400" dirty="0" err="1">
                <a:solidFill>
                  <a:srgbClr val="1F2B35"/>
                </a:solidFill>
                <a:effectLst/>
              </a:rPr>
              <a:t>Handwerk</a:t>
            </a:r>
            <a:r>
              <a:rPr lang="en-US" sz="1400" dirty="0">
                <a:solidFill>
                  <a:srgbClr val="1F2B35"/>
                </a:solidFill>
                <a:effectLst/>
              </a:rPr>
              <a:t> </a:t>
            </a:r>
            <a:r>
              <a:rPr lang="en-US" sz="1400" dirty="0" err="1">
                <a:solidFill>
                  <a:srgbClr val="1F2B35"/>
                </a:solidFill>
                <a:effectLst/>
              </a:rPr>
              <a:t>aktiv</a:t>
            </a:r>
            <a:r>
              <a:rPr lang="en-US" sz="1400" dirty="0">
                <a:solidFill>
                  <a:srgbClr val="1F2B35"/>
                </a:solidFill>
                <a:effectLst/>
              </a:rPr>
              <a:t> </a:t>
            </a:r>
            <a:r>
              <a:rPr lang="en-US" sz="1400" dirty="0" err="1">
                <a:solidFill>
                  <a:srgbClr val="1F2B35"/>
                </a:solidFill>
                <a:effectLst/>
              </a:rPr>
              <a:t>zu</a:t>
            </a:r>
            <a:endParaRPr lang="en-US" sz="1400" dirty="0">
              <a:solidFill>
                <a:srgbClr val="1F2B35"/>
              </a:solidFill>
            </a:endParaRPr>
          </a:p>
          <a:p>
            <a:pPr marL="384048" indent="-384048" defTabSz="914400">
              <a:spcAft>
                <a:spcPts val="200"/>
              </a:spcAft>
              <a:buFont typeface="Franklin Gothic Book" panose="020B0503020102020204" pitchFamily="34" charset="0"/>
              <a:buNone/>
            </a:pPr>
            <a:r>
              <a:rPr lang="en-US" sz="1400" dirty="0" err="1">
                <a:solidFill>
                  <a:srgbClr val="1F2B35"/>
                </a:solidFill>
                <a:effectLst/>
              </a:rPr>
              <a:t>werden</a:t>
            </a:r>
            <a:r>
              <a:rPr lang="en-US" sz="1400" dirty="0">
                <a:solidFill>
                  <a:srgbClr val="1F2B35"/>
                </a:solidFill>
                <a:effectLst/>
              </a:rPr>
              <a:t>. </a:t>
            </a:r>
            <a:r>
              <a:rPr lang="en-US" sz="1400" dirty="0">
                <a:solidFill>
                  <a:srgbClr val="1F2B35"/>
                </a:solidFill>
              </a:rPr>
              <a:t>Lass </a:t>
            </a:r>
            <a:r>
              <a:rPr lang="en-US" sz="1400" dirty="0" err="1">
                <a:solidFill>
                  <a:srgbClr val="1F2B35"/>
                </a:solidFill>
                <a:effectLst/>
              </a:rPr>
              <a:t>uns</a:t>
            </a:r>
            <a:r>
              <a:rPr lang="en-US" sz="1400" dirty="0">
                <a:solidFill>
                  <a:srgbClr val="1F2B35"/>
                </a:solidFill>
                <a:effectLst/>
              </a:rPr>
              <a:t> </a:t>
            </a:r>
            <a:r>
              <a:rPr lang="en-US" sz="1400" dirty="0" err="1">
                <a:solidFill>
                  <a:srgbClr val="1F2B35"/>
                </a:solidFill>
                <a:effectLst/>
              </a:rPr>
              <a:t>zusammenarbeiten</a:t>
            </a:r>
            <a:r>
              <a:rPr lang="en-US" sz="1400" dirty="0">
                <a:solidFill>
                  <a:srgbClr val="1F2B35"/>
                </a:solidFill>
                <a:effectLst/>
              </a:rPr>
              <a:t>,</a:t>
            </a:r>
          </a:p>
          <a:p>
            <a:pPr marL="384048" indent="-384048" defTabSz="914400">
              <a:spcAft>
                <a:spcPts val="200"/>
              </a:spcAft>
              <a:buFont typeface="Franklin Gothic Book" panose="020B0503020102020204" pitchFamily="34" charset="0"/>
              <a:buNone/>
            </a:pPr>
            <a:r>
              <a:rPr lang="en-US" sz="1400" dirty="0">
                <a:solidFill>
                  <a:srgbClr val="1F2B35"/>
                </a:solidFill>
                <a:effectLst/>
              </a:rPr>
              <a:t>um das deutsche </a:t>
            </a:r>
            <a:r>
              <a:rPr lang="en-US" sz="1400" dirty="0" err="1">
                <a:solidFill>
                  <a:srgbClr val="1F2B35"/>
                </a:solidFill>
                <a:effectLst/>
              </a:rPr>
              <a:t>Handwerk</a:t>
            </a:r>
            <a:r>
              <a:rPr lang="en-US" sz="1400" dirty="0">
                <a:solidFill>
                  <a:srgbClr val="1F2B35"/>
                </a:solidFill>
                <a:effectLst/>
              </a:rPr>
              <a:t> </a:t>
            </a:r>
            <a:r>
              <a:rPr lang="en-US" sz="1400" dirty="0" err="1">
                <a:solidFill>
                  <a:srgbClr val="1F2B35"/>
                </a:solidFill>
                <a:effectLst/>
              </a:rPr>
              <a:t>zu</a:t>
            </a:r>
            <a:r>
              <a:rPr lang="en-US" sz="1400" dirty="0">
                <a:solidFill>
                  <a:srgbClr val="1F2B35"/>
                </a:solidFill>
                <a:effectLst/>
              </a:rPr>
              <a:t> </a:t>
            </a:r>
            <a:r>
              <a:rPr lang="en-US" sz="1400" dirty="0" err="1">
                <a:solidFill>
                  <a:srgbClr val="1F2B35"/>
                </a:solidFill>
                <a:effectLst/>
              </a:rPr>
              <a:t>fördern</a:t>
            </a:r>
            <a:endParaRPr lang="en-US" sz="1400" dirty="0">
              <a:solidFill>
                <a:srgbClr val="1F2B35"/>
              </a:solidFill>
            </a:endParaRPr>
          </a:p>
          <a:p>
            <a:pPr marL="384048" indent="-384048" defTabSz="914400">
              <a:spcAft>
                <a:spcPts val="200"/>
              </a:spcAft>
              <a:buFont typeface="Franklin Gothic Book" panose="020B0503020102020204" pitchFamily="34" charset="0"/>
              <a:buNone/>
            </a:pPr>
            <a:r>
              <a:rPr lang="en-US" sz="1400" dirty="0">
                <a:solidFill>
                  <a:srgbClr val="1F2B35"/>
                </a:solidFill>
                <a:effectLst/>
              </a:rPr>
              <a:t>und </a:t>
            </a:r>
            <a:r>
              <a:rPr lang="en-US" sz="1400" dirty="0" err="1">
                <a:solidFill>
                  <a:srgbClr val="1F2B35"/>
                </a:solidFill>
                <a:effectLst/>
              </a:rPr>
              <a:t>zu</a:t>
            </a:r>
            <a:r>
              <a:rPr lang="en-US" sz="1400" dirty="0">
                <a:solidFill>
                  <a:srgbClr val="1F2B35"/>
                </a:solidFill>
                <a:effectLst/>
              </a:rPr>
              <a:t> </a:t>
            </a:r>
            <a:r>
              <a:rPr lang="en-US" sz="1400" dirty="0" err="1">
                <a:solidFill>
                  <a:srgbClr val="1F2B35"/>
                </a:solidFill>
                <a:effectLst/>
              </a:rPr>
              <a:t>festigen</a:t>
            </a:r>
            <a:r>
              <a:rPr lang="en-US" sz="1100" dirty="0">
                <a:solidFill>
                  <a:srgbClr val="1F2B35"/>
                </a:solidFill>
                <a:effectLst/>
              </a:rPr>
              <a:t>.</a:t>
            </a:r>
          </a:p>
          <a:p>
            <a:pPr marL="384048" indent="-384048" defTabSz="914400">
              <a:spcAft>
                <a:spcPts val="200"/>
              </a:spcAft>
              <a:buFont typeface="Franklin Gothic Book" panose="020B0503020102020204" pitchFamily="34" charset="0"/>
              <a:buNone/>
            </a:pPr>
            <a:endParaRPr lang="en-US" sz="1100" dirty="0">
              <a:solidFill>
                <a:srgbClr val="77A2BB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84048" indent="-384048" defTabSz="914400">
              <a:spcAft>
                <a:spcPts val="200"/>
              </a:spcAft>
              <a:buFont typeface="Franklin Gothic Book" panose="020B0503020102020204" pitchFamily="34" charset="0"/>
              <a:buNone/>
            </a:pPr>
            <a:endParaRPr lang="en-US" sz="1100" dirty="0">
              <a:solidFill>
                <a:srgbClr val="77A2BB"/>
              </a:solidFill>
              <a:effectLst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84048" indent="-384048" defTabSz="914400">
              <a:spcAft>
                <a:spcPts val="200"/>
              </a:spcAft>
              <a:buFont typeface="Franklin Gothic Book" panose="020B0503020102020204" pitchFamily="34" charset="0"/>
              <a:buNone/>
            </a:pPr>
            <a:r>
              <a:rPr lang="en-US" sz="1100" dirty="0">
                <a:solidFill>
                  <a:srgbClr val="1F2B35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https://www.manosalemanas.com/registrierung-handwerker</a:t>
            </a:r>
            <a:endParaRPr lang="en-US" sz="1100" dirty="0">
              <a:solidFill>
                <a:srgbClr val="1F2B35"/>
              </a:solidFill>
            </a:endParaRPr>
          </a:p>
        </p:txBody>
      </p:sp>
      <p:pic>
        <p:nvPicPr>
          <p:cNvPr id="7" name="Grafik 6" descr="Ein Bild, das Clipart, Grafiken, Grafikdesign, Darstellung enthält.&#10;&#10;KI-generierte Inhalte können fehlerhaft sein.">
            <a:extLst>
              <a:ext uri="{FF2B5EF4-FFF2-40B4-BE49-F238E27FC236}">
                <a16:creationId xmlns:a16="http://schemas.microsoft.com/office/drawing/2014/main" id="{119390DD-F702-1F24-70F5-1F4261843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560" y="569086"/>
            <a:ext cx="3995746" cy="393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08780"/>
      </p:ext>
    </p:extLst>
  </p:cSld>
  <p:clrMapOvr>
    <a:masterClrMapping/>
  </p:clrMapOvr>
</p:sld>
</file>

<file path=ppt/theme/theme1.xml><?xml version="1.0" encoding="utf-8"?>
<a:theme xmlns:a="http://schemas.openxmlformats.org/drawingml/2006/main" name="Ausschnitt">
  <a:themeElements>
    <a:clrScheme name="Ausschnitt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Ausschnitt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schnitt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Bildschirmpräsentation (16:9)</PresentationFormat>
  <Paragraphs>51</Paragraphs>
  <Slides>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Wingdings</vt:lpstr>
      <vt:lpstr>Franklin Gothic Book</vt:lpstr>
      <vt:lpstr>Arial</vt:lpstr>
      <vt:lpstr>Nunito Sans</vt:lpstr>
      <vt:lpstr>Ausschnitt</vt:lpstr>
      <vt:lpstr>PowerPoint-Präsentation</vt:lpstr>
      <vt:lpstr>Unser Vorhaben</vt:lpstr>
      <vt:lpstr>PowerPoint-Präsentation</vt:lpstr>
      <vt:lpstr>PowerPoint-Präsentation</vt:lpstr>
      <vt:lpstr>Vielen Dank für deine Zeit!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Michel Janker</cp:lastModifiedBy>
  <cp:revision>2</cp:revision>
  <dcterms:modified xsi:type="dcterms:W3CDTF">2025-02-20T16:50:29Z</dcterms:modified>
</cp:coreProperties>
</file>